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6F5B529-26CC-43EA-8B27-28E469D5D11B}" type="datetimeFigureOut">
              <a:rPr lang="en-US" smtClean="0"/>
              <a:pPr/>
              <a:t>10/2/2023</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72CDF33-F866-40F7-B0CF-D901481150B7}" type="slidenum">
              <a:rPr lang="en-IN" smtClean="0"/>
              <a:pPr/>
              <a:t>‹#›</a:t>
            </a:fld>
            <a:endParaRPr lang="en-IN"/>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F5B529-26CC-43EA-8B27-28E469D5D11B}"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2CDF33-F866-40F7-B0CF-D901481150B7}"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72CDF33-F866-40F7-B0CF-D901481150B7}" type="slidenum">
              <a:rPr lang="en-IN" smtClean="0"/>
              <a:pPr/>
              <a:t>‹#›</a:t>
            </a:fld>
            <a:endParaRPr lang="en-IN"/>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F5B529-26CC-43EA-8B27-28E469D5D11B}"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6F5B529-26CC-43EA-8B27-28E469D5D11B}"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972CDF33-F866-40F7-B0CF-D901481150B7}" type="slidenum">
              <a:rPr lang="en-IN" smtClean="0"/>
              <a:pPr/>
              <a:t>‹#›</a:t>
            </a:fld>
            <a:endParaRPr lang="en-IN"/>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66F5B529-26CC-43EA-8B27-28E469D5D11B}" type="datetimeFigureOut">
              <a:rPr lang="en-US" smtClean="0"/>
              <a:pPr/>
              <a:t>10/2/2023</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72CDF33-F866-40F7-B0CF-D901481150B7}" type="slidenum">
              <a:rPr lang="en-IN" smtClean="0"/>
              <a:pPr/>
              <a:t>‹#›</a:t>
            </a:fld>
            <a:endParaRPr lang="en-IN"/>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6F5B529-26CC-43EA-8B27-28E469D5D11B}" type="datetimeFigureOut">
              <a:rPr lang="en-US" smtClean="0"/>
              <a:pPr/>
              <a:t>10/2/2023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72CDF33-F866-40F7-B0CF-D901481150B7}" type="slidenum">
              <a:rPr lang="en-IN" smtClean="0"/>
              <a:pPr/>
              <a:t>‹#›</a:t>
            </a:fld>
            <a:endParaRPr lang="en-IN"/>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6F5B529-26CC-43EA-8B27-28E469D5D11B}" type="datetimeFigureOut">
              <a:rPr lang="en-US" smtClean="0"/>
              <a:pPr/>
              <a:t>10/2/2023</a:t>
            </a:fld>
            <a:endParaRPr lang="en-IN"/>
          </a:p>
        </p:txBody>
      </p:sp>
      <p:sp>
        <p:nvSpPr>
          <p:cNvPr id="8" name="Footer Placeholder 7"/>
          <p:cNvSpPr>
            <a:spLocks noGrp="1"/>
          </p:cNvSpPr>
          <p:nvPr>
            <p:ph type="ftr" sz="quarter" idx="11"/>
          </p:nvPr>
        </p:nvSpPr>
        <p:spPr>
          <a:xfrm>
            <a:off x="304800" y="6409944"/>
            <a:ext cx="3581400" cy="365760"/>
          </a:xfrm>
        </p:spPr>
        <p:txBody>
          <a:bodyPr/>
          <a:lstStyle/>
          <a:p>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72CDF33-F866-40F7-B0CF-D901481150B7}" type="slidenum">
              <a:rPr lang="en-IN" smtClean="0"/>
              <a:pPr/>
              <a:t>‹#›</a:t>
            </a:fld>
            <a:endParaRPr lang="en-IN"/>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6F5B529-26CC-43EA-8B27-28E469D5D11B}" type="datetimeFigureOut">
              <a:rPr lang="en-US" smtClean="0"/>
              <a:pPr/>
              <a:t>10/2/2023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972CDF33-F866-40F7-B0CF-D901481150B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6F5B529-26CC-43EA-8B27-28E469D5D11B}" type="datetimeFigureOut">
              <a:rPr lang="en-US" smtClean="0"/>
              <a:pPr/>
              <a:t>10/2/2023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72CDF33-F866-40F7-B0CF-D901481150B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72CDF33-F866-40F7-B0CF-D901481150B7}" type="slidenum">
              <a:rPr lang="en-IN" smtClean="0"/>
              <a:pPr/>
              <a:t>‹#›</a:t>
            </a:fld>
            <a:endParaRPr lang="en-IN"/>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6F5B529-26CC-43EA-8B27-28E469D5D11B}" type="datetimeFigureOut">
              <a:rPr lang="en-US" smtClean="0"/>
              <a:pPr/>
              <a:t>10/2/2023</a:t>
            </a:fld>
            <a:endParaRPr lang="en-IN"/>
          </a:p>
        </p:txBody>
      </p:sp>
      <p:sp>
        <p:nvSpPr>
          <p:cNvPr id="6" name="Footer Placeholder 5"/>
          <p:cNvSpPr>
            <a:spLocks noGrp="1"/>
          </p:cNvSpPr>
          <p:nvPr>
            <p:ph type="ftr" sz="quarter" idx="11"/>
          </p:nvPr>
        </p:nvSpPr>
        <p:spPr>
          <a:xfrm>
            <a:off x="301752" y="6410848"/>
            <a:ext cx="3383280" cy="365760"/>
          </a:xfrm>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72CDF33-F866-40F7-B0CF-D901481150B7}" type="slidenum">
              <a:rPr lang="en-IN" smtClean="0"/>
              <a:pPr/>
              <a:t>‹#›</a:t>
            </a:fld>
            <a:endParaRPr lang="en-IN"/>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6F5B529-26CC-43EA-8B27-28E469D5D11B}" type="datetimeFigureOut">
              <a:rPr lang="en-US" smtClean="0"/>
              <a:pPr/>
              <a:t>10/2/2023</a:t>
            </a:fld>
            <a:endParaRPr lang="en-IN"/>
          </a:p>
        </p:txBody>
      </p:sp>
      <p:sp>
        <p:nvSpPr>
          <p:cNvPr id="6" name="Footer Placeholder 5"/>
          <p:cNvSpPr>
            <a:spLocks noGrp="1"/>
          </p:cNvSpPr>
          <p:nvPr>
            <p:ph type="ftr" sz="quarter" idx="11"/>
          </p:nvPr>
        </p:nvSpPr>
        <p:spPr>
          <a:xfrm>
            <a:off x="301752" y="6410848"/>
            <a:ext cx="3584448" cy="365760"/>
          </a:xfrm>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6F5B529-26CC-43EA-8B27-28E469D5D11B}" type="datetimeFigureOut">
              <a:rPr lang="en-US" smtClean="0"/>
              <a:pPr/>
              <a:t>10/2/2023</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72CDF33-F866-40F7-B0CF-D901481150B7}" type="slidenum">
              <a:rPr lang="en-IN" smtClean="0"/>
              <a:pPr/>
              <a:t>‹#›</a:t>
            </a:fld>
            <a:endParaRPr lang="en-IN"/>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728" y="500042"/>
            <a:ext cx="6286544"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The Romantic Age</a:t>
            </a:r>
            <a:endParaRPr lang="en-IN" sz="4000" dirty="0">
              <a:latin typeface="Times New Roman" pitchFamily="18" charset="0"/>
              <a:cs typeface="Times New Roman" pitchFamily="18" charset="0"/>
            </a:endParaRPr>
          </a:p>
        </p:txBody>
      </p:sp>
      <p:sp>
        <p:nvSpPr>
          <p:cNvPr id="5" name="TextBox 4"/>
          <p:cNvSpPr txBox="1"/>
          <p:nvPr/>
        </p:nvSpPr>
        <p:spPr>
          <a:xfrm>
            <a:off x="428596" y="4429132"/>
            <a:ext cx="3714776" cy="369332"/>
          </a:xfrm>
          <a:prstGeom prst="rect">
            <a:avLst/>
          </a:prstGeom>
          <a:noFill/>
        </p:spPr>
        <p:txBody>
          <a:bodyPr wrap="square" rtlCol="0">
            <a:spAutoFit/>
          </a:bodyPr>
          <a:lstStyle/>
          <a:p>
            <a:r>
              <a:rPr lang="en-US" dirty="0" smtClean="0">
                <a:latin typeface="Times New Roman" pitchFamily="18" charset="0"/>
                <a:cs typeface="Times New Roman" pitchFamily="18" charset="0"/>
              </a:rPr>
              <a:t>Presented by:</a:t>
            </a:r>
            <a:endParaRPr lang="en-IN" dirty="0">
              <a:latin typeface="Times New Roman" pitchFamily="18" charset="0"/>
              <a:cs typeface="Times New Roman" pitchFamily="18" charset="0"/>
            </a:endParaRPr>
          </a:p>
        </p:txBody>
      </p:sp>
      <p:sp>
        <p:nvSpPr>
          <p:cNvPr id="6" name="TextBox 5"/>
          <p:cNvSpPr txBox="1"/>
          <p:nvPr/>
        </p:nvSpPr>
        <p:spPr>
          <a:xfrm>
            <a:off x="428596" y="4786322"/>
            <a:ext cx="3786214" cy="1200329"/>
          </a:xfrm>
          <a:prstGeom prst="rect">
            <a:avLst/>
          </a:prstGeom>
          <a:noFill/>
        </p:spPr>
        <p:txBody>
          <a:bodyPr wrap="square" rtlCol="0">
            <a:spAutoFit/>
          </a:bodyPr>
          <a:lstStyle/>
          <a:p>
            <a:r>
              <a:rPr lang="en-US" dirty="0" smtClean="0">
                <a:latin typeface="Times New Roman" pitchFamily="18" charset="0"/>
                <a:cs typeface="Times New Roman" pitchFamily="18" charset="0"/>
              </a:rPr>
              <a:t>Jaspal Kaur Matharu</a:t>
            </a:r>
          </a:p>
          <a:p>
            <a:r>
              <a:rPr lang="en-US" dirty="0" smtClean="0">
                <a:latin typeface="Times New Roman" pitchFamily="18" charset="0"/>
                <a:cs typeface="Times New Roman" pitchFamily="18" charset="0"/>
              </a:rPr>
              <a:t>Guest Faculty</a:t>
            </a:r>
          </a:p>
          <a:p>
            <a:r>
              <a:rPr lang="en-US" dirty="0" smtClean="0">
                <a:latin typeface="Times New Roman" pitchFamily="18" charset="0"/>
                <a:cs typeface="Times New Roman" pitchFamily="18" charset="0"/>
              </a:rPr>
              <a:t>Department of English</a:t>
            </a:r>
          </a:p>
          <a:p>
            <a:r>
              <a:rPr lang="en-US" dirty="0" smtClean="0">
                <a:latin typeface="Times New Roman" pitchFamily="18" charset="0"/>
                <a:cs typeface="Times New Roman" pitchFamily="18" charset="0"/>
              </a:rPr>
              <a:t>Gangadhar Meher University</a:t>
            </a:r>
            <a:endParaRPr lang="en-IN"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28860" y="285728"/>
            <a:ext cx="4214842"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Introduction</a:t>
            </a:r>
            <a:r>
              <a:rPr lang="en-US" sz="2800" dirty="0" smtClean="0">
                <a:latin typeface="Times New Roman" pitchFamily="18" charset="0"/>
                <a:cs typeface="Times New Roman" pitchFamily="18" charset="0"/>
              </a:rPr>
              <a:t> </a:t>
            </a:r>
            <a:endParaRPr lang="en-IN" sz="2800" dirty="0">
              <a:latin typeface="Times New Roman" pitchFamily="18" charset="0"/>
              <a:cs typeface="Times New Roman" pitchFamily="18" charset="0"/>
            </a:endParaRPr>
          </a:p>
        </p:txBody>
      </p:sp>
      <p:sp>
        <p:nvSpPr>
          <p:cNvPr id="3" name="TextBox 2"/>
          <p:cNvSpPr txBox="1"/>
          <p:nvPr/>
        </p:nvSpPr>
        <p:spPr>
          <a:xfrm>
            <a:off x="285720" y="1714488"/>
            <a:ext cx="8572560" cy="3970318"/>
          </a:xfrm>
          <a:prstGeom prst="rect">
            <a:avLst/>
          </a:prstGeom>
          <a:noFill/>
        </p:spPr>
        <p:txBody>
          <a:bodyPr wrap="square" rtlCol="0">
            <a:spAutoFit/>
          </a:bodyPr>
          <a:lstStyle/>
          <a:p>
            <a:r>
              <a:rPr lang="en-US" sz="2800" dirty="0" smtClean="0">
                <a:latin typeface="Times New Roman" pitchFamily="18" charset="0"/>
                <a:cs typeface="Times New Roman" pitchFamily="18" charset="0"/>
              </a:rPr>
              <a:t>The Romantic Movement was an artistic, literary and intellectual movement, partly a reaction to the Industrial Revolution. It was embodied strongly in visual arts, music and literature and was associated with liberalism and radicalism. The movement was rotted in the German </a:t>
            </a:r>
            <a:r>
              <a:rPr lang="en-US" sz="2800" dirty="0" err="1" smtClean="0">
                <a:latin typeface="Times New Roman" pitchFamily="18" charset="0"/>
                <a:cs typeface="Times New Roman" pitchFamily="18" charset="0"/>
              </a:rPr>
              <a:t>sturm</a:t>
            </a:r>
            <a:r>
              <a:rPr lang="en-US" sz="2800" dirty="0" smtClean="0">
                <a:latin typeface="Times New Roman" pitchFamily="18" charset="0"/>
                <a:cs typeface="Times New Roman" pitchFamily="18" charset="0"/>
              </a:rPr>
              <a:t> and </a:t>
            </a:r>
            <a:r>
              <a:rPr lang="en-US" sz="2800" dirty="0" err="1" smtClean="0">
                <a:latin typeface="Times New Roman" pitchFamily="18" charset="0"/>
                <a:cs typeface="Times New Roman" pitchFamily="18" charset="0"/>
              </a:rPr>
              <a:t>Drang</a:t>
            </a:r>
            <a:r>
              <a:rPr lang="en-US" sz="2800" dirty="0" smtClean="0">
                <a:latin typeface="Times New Roman" pitchFamily="18" charset="0"/>
                <a:cs typeface="Times New Roman" pitchFamily="18" charset="0"/>
              </a:rPr>
              <a:t> movement and </a:t>
            </a:r>
            <a:r>
              <a:rPr lang="en-US" sz="2800" dirty="0" err="1" smtClean="0">
                <a:latin typeface="Times New Roman" pitchFamily="18" charset="0"/>
                <a:cs typeface="Times New Roman" pitchFamily="18" charset="0"/>
              </a:rPr>
              <a:t>legitimised</a:t>
            </a:r>
            <a:r>
              <a:rPr lang="en-US" sz="2800" dirty="0" smtClean="0">
                <a:latin typeface="Times New Roman" pitchFamily="18" charset="0"/>
                <a:cs typeface="Times New Roman" pitchFamily="18" charset="0"/>
              </a:rPr>
              <a:t> the individual imagination as a critical authority. There was a strong recourse to historical and natural inevitability, zeitgeist in the representation of its ideas.  </a:t>
            </a:r>
            <a:endParaRPr lang="en-IN"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28794" y="285728"/>
            <a:ext cx="5286412"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Historical Background</a:t>
            </a:r>
            <a:endParaRPr lang="en-IN" sz="4000" dirty="0">
              <a:latin typeface="Times New Roman" pitchFamily="18" charset="0"/>
              <a:cs typeface="Times New Roman" pitchFamily="18" charset="0"/>
            </a:endParaRPr>
          </a:p>
        </p:txBody>
      </p:sp>
      <p:sp>
        <p:nvSpPr>
          <p:cNvPr id="4" name="TextBox 3"/>
          <p:cNvSpPr txBox="1"/>
          <p:nvPr/>
        </p:nvSpPr>
        <p:spPr>
          <a:xfrm>
            <a:off x="285720" y="1285860"/>
            <a:ext cx="8572560" cy="3970318"/>
          </a:xfrm>
          <a:prstGeom prst="rect">
            <a:avLst/>
          </a:prstGeom>
          <a:noFill/>
        </p:spPr>
        <p:txBody>
          <a:bodyPr wrap="square" rtlCol="0">
            <a:spAutoFit/>
          </a:bodyPr>
          <a:lstStyle/>
          <a:p>
            <a:r>
              <a:rPr lang="en-US" sz="2800" dirty="0" smtClean="0">
                <a:latin typeface="Times New Roman" pitchFamily="18" charset="0"/>
                <a:cs typeface="Times New Roman" pitchFamily="18" charset="0"/>
              </a:rPr>
              <a:t>The Romantic Period in English Literature begins with the publication of William Wordsworth and Samuel Taylor Coleridge’s </a:t>
            </a:r>
            <a:r>
              <a:rPr lang="en-US" sz="2800" i="1" dirty="0" smtClean="0">
                <a:latin typeface="Times New Roman" pitchFamily="18" charset="0"/>
                <a:cs typeface="Times New Roman" pitchFamily="18" charset="0"/>
              </a:rPr>
              <a:t>Lyrical Ballads </a:t>
            </a:r>
            <a:r>
              <a:rPr lang="en-US" sz="2800" dirty="0" smtClean="0">
                <a:latin typeface="Times New Roman" pitchFamily="18" charset="0"/>
                <a:cs typeface="Times New Roman" pitchFamily="18" charset="0"/>
              </a:rPr>
              <a:t>in 1798 and ends with the accession of Queen Victoria in 1837. Romanticism as a literary and artistic movement started in reaction against the age of Enlightenment and its focus on reason and empirical thought. Romantic Period coincided with the revolution in France and America and hence is also known as the ‘Age of Revolution’. </a:t>
            </a:r>
            <a:endParaRPr lang="en-IN" sz="2800"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57356" y="214290"/>
            <a:ext cx="5500726"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Literary Background</a:t>
            </a:r>
            <a:endParaRPr lang="en-IN" sz="4000" dirty="0">
              <a:latin typeface="Times New Roman" pitchFamily="18" charset="0"/>
              <a:cs typeface="Times New Roman" pitchFamily="18" charset="0"/>
            </a:endParaRPr>
          </a:p>
        </p:txBody>
      </p:sp>
      <p:sp>
        <p:nvSpPr>
          <p:cNvPr id="4" name="TextBox 3"/>
          <p:cNvSpPr txBox="1"/>
          <p:nvPr/>
        </p:nvSpPr>
        <p:spPr>
          <a:xfrm>
            <a:off x="285720" y="1000108"/>
            <a:ext cx="8572560" cy="5262979"/>
          </a:xfrm>
          <a:prstGeom prst="rect">
            <a:avLst/>
          </a:prstGeom>
          <a:noFill/>
        </p:spPr>
        <p:txBody>
          <a:bodyPr wrap="square" rtlCol="0">
            <a:spAutoFit/>
          </a:bodyPr>
          <a:lstStyle/>
          <a:p>
            <a:r>
              <a:rPr lang="en-US" sz="2800" dirty="0" smtClean="0">
                <a:latin typeface="Times New Roman" pitchFamily="18" charset="0"/>
                <a:cs typeface="Times New Roman" pitchFamily="18" charset="0"/>
              </a:rPr>
              <a:t>The German poet Friedrich Schlegel is given credit for using the term ‘romantic’ to describe literature for the first time. He defined it as ’literature depicting emotional matter in an imaginative form’. The Romantic moment in literature characterized by shift from the structured, intellectual, reasoned approached of the seventeenth century to use of the imagination, freedom of thought and expression and an idealisation of nature. While, enlightenment thinkers of the eighteenth century had valued reason and rationality, Romantics valued emotion, passion and individuality. They turned from impersonal works to works of a more subjective, personal nature.   </a:t>
            </a:r>
            <a:endParaRPr lang="en-IN"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5984" y="214290"/>
            <a:ext cx="4500594"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Major Poets</a:t>
            </a:r>
            <a:endParaRPr lang="en-IN" sz="4000" dirty="0">
              <a:latin typeface="Times New Roman" pitchFamily="18" charset="0"/>
              <a:cs typeface="Times New Roman" pitchFamily="18" charset="0"/>
            </a:endParaRPr>
          </a:p>
        </p:txBody>
      </p:sp>
      <p:sp>
        <p:nvSpPr>
          <p:cNvPr id="3" name="TextBox 2"/>
          <p:cNvSpPr txBox="1"/>
          <p:nvPr/>
        </p:nvSpPr>
        <p:spPr>
          <a:xfrm>
            <a:off x="357158" y="1357298"/>
            <a:ext cx="8501122" cy="3785652"/>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First Generation Romantics</a:t>
            </a:r>
          </a:p>
          <a:p>
            <a:pPr>
              <a:buFont typeface="Arial" pitchFamily="34" charset="0"/>
              <a:buChar char="•"/>
            </a:pPr>
            <a:r>
              <a:rPr lang="en-US" sz="2400" dirty="0" smtClean="0">
                <a:latin typeface="Times New Roman" pitchFamily="18" charset="0"/>
                <a:cs typeface="Times New Roman" pitchFamily="18" charset="0"/>
              </a:rPr>
              <a:t>William Blake(1757-1827)</a:t>
            </a:r>
          </a:p>
          <a:p>
            <a:pPr>
              <a:buFont typeface="Arial" pitchFamily="34" charset="0"/>
              <a:buChar char="•"/>
            </a:pPr>
            <a:r>
              <a:rPr lang="en-US" sz="2400" dirty="0" smtClean="0">
                <a:latin typeface="Times New Roman" pitchFamily="18" charset="0"/>
                <a:cs typeface="Times New Roman" pitchFamily="18" charset="0"/>
              </a:rPr>
              <a:t>William Wordsworth(1770-1850) </a:t>
            </a:r>
          </a:p>
          <a:p>
            <a:pPr>
              <a:buFont typeface="Arial" pitchFamily="34" charset="0"/>
              <a:buChar char="•"/>
            </a:pPr>
            <a:r>
              <a:rPr lang="en-US" sz="2400" dirty="0" smtClean="0">
                <a:latin typeface="Times New Roman" pitchFamily="18" charset="0"/>
                <a:cs typeface="Times New Roman" pitchFamily="18" charset="0"/>
              </a:rPr>
              <a:t>Samuel Taylor Coleridge(1772-1834)</a:t>
            </a:r>
          </a:p>
          <a:p>
            <a:pPr>
              <a:buFont typeface="Arial" pitchFamily="34" charset="0"/>
              <a:buChar char="•"/>
            </a:pPr>
            <a:r>
              <a:rPr lang="en-US" sz="2400" dirty="0" smtClean="0">
                <a:latin typeface="Times New Roman" pitchFamily="18" charset="0"/>
                <a:cs typeface="Times New Roman" pitchFamily="18" charset="0"/>
              </a:rPr>
              <a:t>Robert Southey(1774-1843)</a:t>
            </a:r>
          </a:p>
          <a:p>
            <a:pPr>
              <a:buFont typeface="Arial" pitchFamily="34" charset="0"/>
              <a:buChar char="•"/>
            </a:pP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Second Generation Romantics</a:t>
            </a:r>
          </a:p>
          <a:p>
            <a:pPr>
              <a:buFont typeface="Arial" pitchFamily="34" charset="0"/>
              <a:buChar char="•"/>
            </a:pPr>
            <a:r>
              <a:rPr lang="en-US" sz="2400" dirty="0" smtClean="0">
                <a:latin typeface="Times New Roman" pitchFamily="18" charset="0"/>
                <a:cs typeface="Times New Roman" pitchFamily="18" charset="0"/>
              </a:rPr>
              <a:t>George Gordon Byron or Lord Byron(1788-1824)</a:t>
            </a:r>
          </a:p>
          <a:p>
            <a:pPr>
              <a:buFont typeface="Arial" pitchFamily="34" charset="0"/>
              <a:buChar char="•"/>
            </a:pPr>
            <a:r>
              <a:rPr lang="en-US" sz="2400" dirty="0" smtClean="0">
                <a:latin typeface="Times New Roman" pitchFamily="18" charset="0"/>
                <a:cs typeface="Times New Roman" pitchFamily="18" charset="0"/>
              </a:rPr>
              <a:t>Percy </a:t>
            </a:r>
            <a:r>
              <a:rPr lang="en-US" sz="2400" dirty="0" err="1" smtClean="0">
                <a:latin typeface="Times New Roman" pitchFamily="18" charset="0"/>
                <a:cs typeface="Times New Roman" pitchFamily="18" charset="0"/>
              </a:rPr>
              <a:t>Bysshe</a:t>
            </a:r>
            <a:r>
              <a:rPr lang="en-US" sz="2400" dirty="0" smtClean="0">
                <a:latin typeface="Times New Roman" pitchFamily="18" charset="0"/>
                <a:cs typeface="Times New Roman" pitchFamily="18" charset="0"/>
              </a:rPr>
              <a:t> Shelley(1792-1822)</a:t>
            </a:r>
          </a:p>
          <a:p>
            <a:pPr>
              <a:buFont typeface="Arial" pitchFamily="34" charset="0"/>
              <a:buChar char="•"/>
            </a:pPr>
            <a:r>
              <a:rPr lang="en-US" sz="2400" dirty="0" smtClean="0">
                <a:latin typeface="Times New Roman" pitchFamily="18" charset="0"/>
                <a:cs typeface="Times New Roman" pitchFamily="18" charset="0"/>
              </a:rPr>
              <a:t>John Keats(1795-1821)</a:t>
            </a:r>
            <a:endParaRPr lang="en-IN"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3108" y="214290"/>
            <a:ext cx="4714908"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Gothic Novelists </a:t>
            </a:r>
            <a:endParaRPr lang="en-IN" sz="4000" dirty="0">
              <a:latin typeface="Times New Roman" pitchFamily="18" charset="0"/>
              <a:cs typeface="Times New Roman" pitchFamily="18" charset="0"/>
            </a:endParaRPr>
          </a:p>
        </p:txBody>
      </p:sp>
      <p:sp>
        <p:nvSpPr>
          <p:cNvPr id="5" name="TextBox 4"/>
          <p:cNvSpPr txBox="1"/>
          <p:nvPr/>
        </p:nvSpPr>
        <p:spPr>
          <a:xfrm>
            <a:off x="285720" y="1357298"/>
            <a:ext cx="8572560" cy="1015663"/>
          </a:xfrm>
          <a:prstGeom prst="rect">
            <a:avLst/>
          </a:prstGeom>
          <a:noFill/>
        </p:spPr>
        <p:txBody>
          <a:bodyPr wrap="square" rtlCol="0">
            <a:spAutoFit/>
          </a:bodyPr>
          <a:lstStyle/>
          <a:p>
            <a:pPr>
              <a:buFont typeface="Arial" pitchFamily="34" charset="0"/>
              <a:buChar char="•"/>
            </a:pPr>
            <a:r>
              <a:rPr lang="en-US" sz="2000" dirty="0" smtClean="0">
                <a:latin typeface="Times New Roman" pitchFamily="18" charset="0"/>
                <a:cs typeface="Times New Roman" pitchFamily="18" charset="0"/>
              </a:rPr>
              <a:t>Ann Radcliffe(1764-1823)</a:t>
            </a:r>
          </a:p>
          <a:p>
            <a:pPr>
              <a:buFont typeface="Arial" pitchFamily="34" charset="0"/>
              <a:buChar char="•"/>
            </a:pPr>
            <a:r>
              <a:rPr lang="en-US" sz="2000" dirty="0" smtClean="0">
                <a:latin typeface="Times New Roman" pitchFamily="18" charset="0"/>
                <a:cs typeface="Times New Roman" pitchFamily="18" charset="0"/>
              </a:rPr>
              <a:t>Matthew Gregory Lewis(1775-1818)</a:t>
            </a:r>
          </a:p>
          <a:p>
            <a:pPr>
              <a:buFont typeface="Arial" pitchFamily="34" charset="0"/>
              <a:buChar char="•"/>
            </a:pPr>
            <a:r>
              <a:rPr lang="en-US" sz="2000" dirty="0" smtClean="0">
                <a:latin typeface="Times New Roman" pitchFamily="18" charset="0"/>
                <a:cs typeface="Times New Roman" pitchFamily="18" charset="0"/>
              </a:rPr>
              <a:t>Mary Shelley(1797-1851)</a:t>
            </a:r>
            <a:endParaRPr lang="en-IN" sz="2000" dirty="0">
              <a:latin typeface="Times New Roman" pitchFamily="18" charset="0"/>
              <a:cs typeface="Times New Roman" pitchFamily="18" charset="0"/>
            </a:endParaRPr>
          </a:p>
        </p:txBody>
      </p:sp>
      <p:sp>
        <p:nvSpPr>
          <p:cNvPr id="6" name="TextBox 5"/>
          <p:cNvSpPr txBox="1"/>
          <p:nvPr/>
        </p:nvSpPr>
        <p:spPr>
          <a:xfrm>
            <a:off x="2643174" y="3000372"/>
            <a:ext cx="428628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Jacobin Novelists</a:t>
            </a:r>
            <a:endParaRPr lang="en-IN" sz="4000" dirty="0">
              <a:latin typeface="Times New Roman" pitchFamily="18" charset="0"/>
              <a:cs typeface="Times New Roman" pitchFamily="18" charset="0"/>
            </a:endParaRPr>
          </a:p>
        </p:txBody>
      </p:sp>
      <p:sp>
        <p:nvSpPr>
          <p:cNvPr id="8" name="TextBox 7"/>
          <p:cNvSpPr txBox="1"/>
          <p:nvPr/>
        </p:nvSpPr>
        <p:spPr>
          <a:xfrm>
            <a:off x="214282" y="4214818"/>
            <a:ext cx="8786874" cy="1631216"/>
          </a:xfrm>
          <a:prstGeom prst="rect">
            <a:avLst/>
          </a:prstGeom>
          <a:noFill/>
        </p:spPr>
        <p:txBody>
          <a:bodyPr wrap="square" rtlCol="0">
            <a:spAutoFit/>
          </a:bodyPr>
          <a:lstStyle/>
          <a:p>
            <a:pPr>
              <a:buFont typeface="Arial" pitchFamily="34" charset="0"/>
              <a:buChar char="•"/>
            </a:pPr>
            <a:r>
              <a:rPr lang="en-US" sz="2000" dirty="0" smtClean="0">
                <a:latin typeface="Times New Roman" pitchFamily="18" charset="0"/>
                <a:cs typeface="Times New Roman" pitchFamily="18" charset="0"/>
              </a:rPr>
              <a:t>Thomas </a:t>
            </a:r>
            <a:r>
              <a:rPr lang="en-US" sz="2000" dirty="0" err="1" smtClean="0">
                <a:latin typeface="Times New Roman" pitchFamily="18" charset="0"/>
                <a:cs typeface="Times New Roman" pitchFamily="18" charset="0"/>
              </a:rPr>
              <a:t>Holcroft</a:t>
            </a:r>
            <a:r>
              <a:rPr lang="en-US" sz="2000" dirty="0" smtClean="0">
                <a:latin typeface="Times New Roman" pitchFamily="18" charset="0"/>
                <a:cs typeface="Times New Roman" pitchFamily="18" charset="0"/>
              </a:rPr>
              <a:t>(1745-1809)</a:t>
            </a:r>
          </a:p>
          <a:p>
            <a:pPr>
              <a:buFont typeface="Arial" pitchFamily="34" charset="0"/>
              <a:buChar char="•"/>
            </a:pPr>
            <a:r>
              <a:rPr lang="en-US" sz="2000" dirty="0" smtClean="0">
                <a:latin typeface="Times New Roman" pitchFamily="18" charset="0"/>
                <a:cs typeface="Times New Roman" pitchFamily="18" charset="0"/>
              </a:rPr>
              <a:t>Elizabeth </a:t>
            </a:r>
            <a:r>
              <a:rPr lang="en-US" sz="2000" dirty="0" err="1" smtClean="0">
                <a:latin typeface="Times New Roman" pitchFamily="18" charset="0"/>
                <a:cs typeface="Times New Roman" pitchFamily="18" charset="0"/>
              </a:rPr>
              <a:t>Inchbald</a:t>
            </a:r>
            <a:r>
              <a:rPr lang="en-US" sz="2000" dirty="0" smtClean="0">
                <a:latin typeface="Times New Roman" pitchFamily="18" charset="0"/>
                <a:cs typeface="Times New Roman" pitchFamily="18" charset="0"/>
              </a:rPr>
              <a:t>(1753-1821)</a:t>
            </a:r>
          </a:p>
          <a:p>
            <a:pPr>
              <a:buFont typeface="Arial" pitchFamily="34" charset="0"/>
              <a:buChar char="•"/>
            </a:pPr>
            <a:r>
              <a:rPr lang="en-US" sz="2000" dirty="0" smtClean="0">
                <a:latin typeface="Times New Roman" pitchFamily="18" charset="0"/>
                <a:cs typeface="Times New Roman" pitchFamily="18" charset="0"/>
              </a:rPr>
              <a:t>William Godwin(1756-1836)</a:t>
            </a:r>
          </a:p>
          <a:p>
            <a:pPr>
              <a:buFont typeface="Arial" pitchFamily="34" charset="0"/>
              <a:buChar char="•"/>
            </a:pPr>
            <a:r>
              <a:rPr lang="en-US" sz="2000" dirty="0" smtClean="0">
                <a:latin typeface="Times New Roman" pitchFamily="18" charset="0"/>
                <a:cs typeface="Times New Roman" pitchFamily="18" charset="0"/>
              </a:rPr>
              <a:t>Mary Wollstonecraft(1759-1797)</a:t>
            </a:r>
          </a:p>
          <a:p>
            <a:pPr>
              <a:buFont typeface="Arial" pitchFamily="34" charset="0"/>
              <a:buChar char="•"/>
            </a:pPr>
            <a:r>
              <a:rPr lang="en-US" sz="2000" dirty="0" smtClean="0">
                <a:latin typeface="Times New Roman" pitchFamily="18" charset="0"/>
                <a:cs typeface="Times New Roman" pitchFamily="18" charset="0"/>
              </a:rPr>
              <a:t>Mary Hays(1759-1843) </a:t>
            </a:r>
            <a:endParaRPr lang="en-IN"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5984" y="214290"/>
            <a:ext cx="4429156"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Major Novelists</a:t>
            </a:r>
            <a:endParaRPr lang="en-IN" sz="4000" dirty="0">
              <a:latin typeface="Times New Roman" pitchFamily="18" charset="0"/>
              <a:cs typeface="Times New Roman" pitchFamily="18" charset="0"/>
            </a:endParaRPr>
          </a:p>
        </p:txBody>
      </p:sp>
      <p:sp>
        <p:nvSpPr>
          <p:cNvPr id="3" name="TextBox 2"/>
          <p:cNvSpPr txBox="1"/>
          <p:nvPr/>
        </p:nvSpPr>
        <p:spPr>
          <a:xfrm>
            <a:off x="285720" y="1285860"/>
            <a:ext cx="8572560" cy="1631216"/>
          </a:xfrm>
          <a:prstGeom prst="rect">
            <a:avLst/>
          </a:prstGeom>
          <a:noFill/>
        </p:spPr>
        <p:txBody>
          <a:bodyPr wrap="square" rtlCol="0">
            <a:spAutoFit/>
          </a:bodyPr>
          <a:lstStyle/>
          <a:p>
            <a:pPr>
              <a:buFont typeface="Arial" pitchFamily="34" charset="0"/>
              <a:buChar char="•"/>
            </a:pPr>
            <a:r>
              <a:rPr lang="en-US" sz="2000" dirty="0" smtClean="0">
                <a:latin typeface="Times New Roman" pitchFamily="18" charset="0"/>
                <a:cs typeface="Times New Roman" pitchFamily="18" charset="0"/>
              </a:rPr>
              <a:t>Fanny Burney(1752-1840)</a:t>
            </a:r>
          </a:p>
          <a:p>
            <a:pPr>
              <a:buFont typeface="Arial" pitchFamily="34" charset="0"/>
              <a:buChar char="•"/>
            </a:pPr>
            <a:r>
              <a:rPr lang="en-US" sz="2000" dirty="0" smtClean="0">
                <a:latin typeface="Times New Roman" pitchFamily="18" charset="0"/>
                <a:cs typeface="Times New Roman" pitchFamily="18" charset="0"/>
              </a:rPr>
              <a:t>Maria </a:t>
            </a:r>
            <a:r>
              <a:rPr lang="en-US" sz="2000" dirty="0" err="1" smtClean="0">
                <a:latin typeface="Times New Roman" pitchFamily="18" charset="0"/>
                <a:cs typeface="Times New Roman" pitchFamily="18" charset="0"/>
              </a:rPr>
              <a:t>Edgeworth</a:t>
            </a:r>
            <a:r>
              <a:rPr lang="en-US" sz="2000" dirty="0" smtClean="0">
                <a:latin typeface="Times New Roman" pitchFamily="18" charset="0"/>
                <a:cs typeface="Times New Roman" pitchFamily="18" charset="0"/>
              </a:rPr>
              <a:t>(1768-1849)</a:t>
            </a:r>
          </a:p>
          <a:p>
            <a:pPr>
              <a:buFont typeface="Arial" pitchFamily="34" charset="0"/>
              <a:buChar char="•"/>
            </a:pPr>
            <a:r>
              <a:rPr lang="en-US" sz="2000" dirty="0" smtClean="0">
                <a:latin typeface="Times New Roman" pitchFamily="18" charset="0"/>
                <a:cs typeface="Times New Roman" pitchFamily="18" charset="0"/>
              </a:rPr>
              <a:t>Walter Scott(1771-1832)</a:t>
            </a:r>
          </a:p>
          <a:p>
            <a:pPr>
              <a:buFont typeface="Arial" pitchFamily="34" charset="0"/>
              <a:buChar char="•"/>
            </a:pPr>
            <a:r>
              <a:rPr lang="en-US" sz="2000" dirty="0" smtClean="0">
                <a:latin typeface="Times New Roman" pitchFamily="18" charset="0"/>
                <a:cs typeface="Times New Roman" pitchFamily="18" charset="0"/>
              </a:rPr>
              <a:t>Jane Austen(1775-1817)</a:t>
            </a:r>
          </a:p>
          <a:p>
            <a:endParaRPr lang="en-IN" sz="2000" dirty="0">
              <a:latin typeface="Times New Roman" pitchFamily="18" charset="0"/>
              <a:cs typeface="Times New Roman" pitchFamily="18" charset="0"/>
            </a:endParaRPr>
          </a:p>
        </p:txBody>
      </p:sp>
      <p:sp>
        <p:nvSpPr>
          <p:cNvPr id="4" name="TextBox 3"/>
          <p:cNvSpPr txBox="1"/>
          <p:nvPr/>
        </p:nvSpPr>
        <p:spPr>
          <a:xfrm>
            <a:off x="2285984" y="3357562"/>
            <a:ext cx="4286280"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Prose Writers</a:t>
            </a:r>
            <a:endParaRPr lang="en-IN" sz="4000" dirty="0">
              <a:latin typeface="Times New Roman" pitchFamily="18" charset="0"/>
              <a:cs typeface="Times New Roman" pitchFamily="18" charset="0"/>
            </a:endParaRPr>
          </a:p>
        </p:txBody>
      </p:sp>
      <p:sp>
        <p:nvSpPr>
          <p:cNvPr id="5" name="TextBox 4"/>
          <p:cNvSpPr txBox="1"/>
          <p:nvPr/>
        </p:nvSpPr>
        <p:spPr>
          <a:xfrm>
            <a:off x="214282" y="4429132"/>
            <a:ext cx="8715436" cy="1323439"/>
          </a:xfrm>
          <a:prstGeom prst="rect">
            <a:avLst/>
          </a:prstGeom>
          <a:noFill/>
        </p:spPr>
        <p:txBody>
          <a:bodyPr wrap="square" rtlCol="0">
            <a:spAutoFit/>
          </a:bodyPr>
          <a:lstStyle/>
          <a:p>
            <a:pPr>
              <a:buFont typeface="Arial" pitchFamily="34" charset="0"/>
              <a:buChar char="•"/>
            </a:pPr>
            <a:r>
              <a:rPr lang="en-US" sz="2000" dirty="0" smtClean="0">
                <a:latin typeface="Times New Roman" pitchFamily="18" charset="0"/>
                <a:cs typeface="Times New Roman" pitchFamily="18" charset="0"/>
              </a:rPr>
              <a:t>Charles Lamb(1775-1834)</a:t>
            </a:r>
          </a:p>
          <a:p>
            <a:pPr>
              <a:buFont typeface="Arial" pitchFamily="34" charset="0"/>
              <a:buChar char="•"/>
            </a:pPr>
            <a:r>
              <a:rPr lang="en-US" sz="2000" dirty="0" smtClean="0">
                <a:latin typeface="Times New Roman" pitchFamily="18" charset="0"/>
                <a:cs typeface="Times New Roman" pitchFamily="18" charset="0"/>
              </a:rPr>
              <a:t>William Hazlitt(1778-1830)</a:t>
            </a:r>
          </a:p>
          <a:p>
            <a:pPr>
              <a:buFont typeface="Arial" pitchFamily="34" charset="0"/>
              <a:buChar char="•"/>
            </a:pPr>
            <a:r>
              <a:rPr lang="en-US" sz="2000" dirty="0" smtClean="0">
                <a:latin typeface="Times New Roman" pitchFamily="18" charset="0"/>
                <a:cs typeface="Times New Roman" pitchFamily="18" charset="0"/>
              </a:rPr>
              <a:t>Thomas De </a:t>
            </a:r>
            <a:r>
              <a:rPr lang="en-US" sz="2000" dirty="0" err="1" smtClean="0">
                <a:latin typeface="Times New Roman" pitchFamily="18" charset="0"/>
                <a:cs typeface="Times New Roman" pitchFamily="18" charset="0"/>
              </a:rPr>
              <a:t>Quincey</a:t>
            </a:r>
            <a:r>
              <a:rPr lang="en-US" sz="2000" dirty="0" smtClean="0">
                <a:latin typeface="Times New Roman" pitchFamily="18" charset="0"/>
                <a:cs typeface="Times New Roman" pitchFamily="18" charset="0"/>
              </a:rPr>
              <a:t>(1785-1859)</a:t>
            </a:r>
          </a:p>
          <a:p>
            <a:pPr>
              <a:buFont typeface="Arial" pitchFamily="34" charset="0"/>
              <a:buChar char="•"/>
            </a:pPr>
            <a:r>
              <a:rPr lang="en-US" sz="2000" dirty="0" smtClean="0">
                <a:latin typeface="Times New Roman" pitchFamily="18" charset="0"/>
                <a:cs typeface="Times New Roman" pitchFamily="18" charset="0"/>
              </a:rPr>
              <a:t>Thomas Love Peacock(1785-1866) </a:t>
            </a:r>
            <a:endParaRPr lang="en-IN"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68</TotalTime>
  <Words>383</Words>
  <Application>Microsoft Office PowerPoint</Application>
  <PresentationFormat>On-screen Show (4:3)</PresentationFormat>
  <Paragraphs>43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Civic</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9</cp:revision>
  <dcterms:created xsi:type="dcterms:W3CDTF">2023-09-30T02:20:24Z</dcterms:created>
  <dcterms:modified xsi:type="dcterms:W3CDTF">2023-10-02T17:28:47Z</dcterms:modified>
</cp:coreProperties>
</file>